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6347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473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467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289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235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095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051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736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877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186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3686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02/08/1440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25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ar-IQ" b="1" dirty="0"/>
              <a:t>كلية الادارة والاقتصاد </a:t>
            </a:r>
            <a:r>
              <a:rPr lang="en-US" dirty="0"/>
              <a:t/>
            </a:r>
            <a:br>
              <a:rPr lang="en-US" dirty="0"/>
            </a:br>
            <a:r>
              <a:rPr lang="ar-IQ" b="1" dirty="0"/>
              <a:t>جامعة ديالى </a:t>
            </a:r>
            <a:r>
              <a:rPr lang="en-US" dirty="0"/>
              <a:t/>
            </a:r>
            <a:br>
              <a:rPr lang="en-US" dirty="0"/>
            </a:br>
            <a:r>
              <a:rPr lang="ar-IQ" b="1" dirty="0"/>
              <a:t>المادة :- مبادى المحاسبة                              المرحلة الاولى </a:t>
            </a:r>
            <a:r>
              <a:rPr lang="ar-IQ" b="1" dirty="0" smtClean="0"/>
              <a:t>لقسم الاحصاء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400" b="1" dirty="0" smtClean="0">
                <a:solidFill>
                  <a:schemeClr val="tx1"/>
                </a:solidFill>
              </a:rPr>
              <a:t>المدرس /  سناء ستار احمد</a:t>
            </a:r>
          </a:p>
        </p:txBody>
      </p:sp>
    </p:spTree>
    <p:extLst>
      <p:ext uri="{BB962C8B-B14F-4D97-AF65-F5344CB8AC3E}">
        <p14:creationId xmlns:p14="http://schemas.microsoft.com/office/powerpoint/2010/main" val="366194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IQ" sz="3600" b="1" dirty="0"/>
              <a:t>المحاضرة </a:t>
            </a:r>
            <a:r>
              <a:rPr lang="ar-IQ" sz="3600" b="1" dirty="0" smtClean="0"/>
              <a:t>الرابعة </a:t>
            </a:r>
            <a:br>
              <a:rPr lang="ar-IQ" sz="3600" b="1" dirty="0" smtClean="0"/>
            </a:br>
            <a:r>
              <a:rPr lang="ar-IQ" sz="3600" b="1" dirty="0" smtClean="0"/>
              <a:t>  </a:t>
            </a:r>
            <a:r>
              <a:rPr lang="ar-IQ" sz="3600" b="1" dirty="0">
                <a:ea typeface="Calibri"/>
                <a:cs typeface="Arial"/>
              </a:rPr>
              <a:t>العمليات المالية والرأسمالية</a:t>
            </a:r>
            <a:endParaRPr lang="ar-IQ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 fontScale="92500" lnSpcReduction="20000"/>
          </a:bodyPr>
          <a:lstStyle/>
          <a:p>
            <a:r>
              <a:rPr lang="ar-IQ" b="1" dirty="0"/>
              <a:t>العمليات الرأسمالية :- هي كافة العمليات المتمثلة بالصرف على شراء الموجودات الثابتة لا لغرض بيعها بل من اجل الاستفادة من خدماتها لأمد طويل نسبيا" .</a:t>
            </a:r>
            <a:endParaRPr lang="en-US" dirty="0"/>
          </a:p>
          <a:p>
            <a:r>
              <a:rPr lang="ar-IQ" b="1" dirty="0"/>
              <a:t>المصاريف الرأسمالية :- هي التي تتم على شراء الموجودات الثابتة او اضافة اجزاء من الموجودات واجراء التوسعات والتطورات الضرورية لتحسين ورفع كفاءة الانتاج وزيادة العمر الانتاجي , كما يجب اضافة كافة المصروفات اللازمة لتهيئة الموجودات الثابتة </a:t>
            </a:r>
            <a:r>
              <a:rPr lang="ar-IQ" b="1" dirty="0" err="1"/>
              <a:t>المشتراة</a:t>
            </a:r>
            <a:r>
              <a:rPr lang="ar-IQ" b="1" dirty="0"/>
              <a:t> وجعلها جاهزة للعمل , اي ان المصروفات الرأسمالية تضاف على  حساب الموجود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5849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472608"/>
          </a:xfrm>
        </p:spPr>
        <p:txBody>
          <a:bodyPr>
            <a:normAutofit/>
          </a:bodyPr>
          <a:lstStyle/>
          <a:p>
            <a:r>
              <a:rPr lang="ar-IQ" sz="2800" b="1" dirty="0"/>
              <a:t> </a:t>
            </a:r>
            <a:endParaRPr lang="en-US" sz="2800" dirty="0" smtClean="0">
              <a:effectLst/>
            </a:endParaRPr>
          </a:p>
          <a:p>
            <a:r>
              <a:rPr lang="ar-IQ" sz="2800" b="1" u="sng" dirty="0"/>
              <a:t>تتضمن العمليات </a:t>
            </a:r>
            <a:r>
              <a:rPr lang="ar-IQ" sz="2800" b="1" u="sng" dirty="0" err="1"/>
              <a:t>الراسمالية</a:t>
            </a:r>
            <a:r>
              <a:rPr lang="ar-IQ" sz="2800" b="1" u="sng" dirty="0"/>
              <a:t> بيع وشراء الموجودات الثابتة واستبدالها </a:t>
            </a:r>
            <a:endParaRPr lang="en-US" sz="2800" dirty="0"/>
          </a:p>
          <a:p>
            <a:pPr lvl="0"/>
            <a:r>
              <a:rPr lang="ar-IQ" sz="2800" b="1" dirty="0"/>
              <a:t>الشراء :- يكون قيد الشراء للموجود الثابت كالاتي</a:t>
            </a:r>
            <a:r>
              <a:rPr lang="ar-IQ" sz="2800" dirty="0"/>
              <a:t> :-</a:t>
            </a:r>
            <a:endParaRPr lang="en-US" sz="2800" dirty="0"/>
          </a:p>
          <a:p>
            <a:r>
              <a:rPr lang="ar-IQ" sz="2800" b="1" dirty="0"/>
              <a:t>مثال / تم شراء الات بمبلغ 500000 دينار نقدا</a:t>
            </a:r>
            <a:r>
              <a:rPr lang="ar-IQ" sz="2800" b="1" dirty="0" smtClean="0"/>
              <a:t>.</a:t>
            </a:r>
          </a:p>
          <a:p>
            <a:endParaRPr lang="ar-IQ" sz="2800" b="1" dirty="0"/>
          </a:p>
          <a:p>
            <a:endParaRPr lang="en-US" sz="2800" dirty="0"/>
          </a:p>
          <a:p>
            <a:r>
              <a:rPr lang="ar-IQ" sz="2800" b="1" dirty="0"/>
              <a:t>               500000     من ح/ الات </a:t>
            </a:r>
            <a:endParaRPr lang="en-US" sz="2800" dirty="0"/>
          </a:p>
          <a:p>
            <a:r>
              <a:rPr lang="ar-IQ" sz="2800" b="1" dirty="0"/>
              <a:t>                         500000 الى ح/ الصندوق</a:t>
            </a:r>
            <a:r>
              <a:rPr lang="ar-IQ" sz="2800" dirty="0"/>
              <a:t> 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208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88632"/>
          </a:xfrm>
        </p:spPr>
        <p:txBody>
          <a:bodyPr>
            <a:normAutofit/>
          </a:bodyPr>
          <a:lstStyle/>
          <a:p>
            <a:pPr lvl="0"/>
            <a:r>
              <a:rPr lang="ar-IQ" b="1" dirty="0"/>
              <a:t>البيع :- هناك ثلاث حالات للبيع </a:t>
            </a:r>
            <a:endParaRPr lang="en-US" sz="2800" dirty="0"/>
          </a:p>
          <a:p>
            <a:r>
              <a:rPr lang="ar-IQ" dirty="0"/>
              <a:t>ا</a:t>
            </a:r>
            <a:r>
              <a:rPr lang="ar-IQ" b="1" dirty="0"/>
              <a:t>- بيع الموجود الثابت بنفس سعر الشراء :- يكون القيد المحاسبي كالاتي </a:t>
            </a:r>
            <a:r>
              <a:rPr lang="ar-IQ" b="1" dirty="0" smtClean="0"/>
              <a:t>:-</a:t>
            </a:r>
          </a:p>
          <a:p>
            <a:endParaRPr lang="en-US" dirty="0"/>
          </a:p>
          <a:p>
            <a:r>
              <a:rPr lang="ar-IQ" b="1" dirty="0"/>
              <a:t>مثال/ تم بيع الات بمبلغ 500000 دينار نقدا وهو نفس سعر شراءها </a:t>
            </a:r>
            <a:r>
              <a:rPr lang="ar-IQ" b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ar-IQ" b="1" dirty="0"/>
              <a:t>         500000  من ح/ الصندوق     </a:t>
            </a:r>
            <a:endParaRPr lang="en-US" dirty="0"/>
          </a:p>
          <a:p>
            <a:r>
              <a:rPr lang="ar-IQ" b="1" dirty="0"/>
              <a:t>              500000   الى ح/ الات </a:t>
            </a:r>
            <a:endParaRPr lang="en-US" dirty="0"/>
          </a:p>
          <a:p>
            <a:pPr lvl="1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463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5328592"/>
          </a:xfrm>
        </p:spPr>
        <p:txBody>
          <a:bodyPr>
            <a:normAutofit/>
          </a:bodyPr>
          <a:lstStyle/>
          <a:p>
            <a:r>
              <a:rPr lang="ar-IQ" b="1" dirty="0"/>
              <a:t>ب- بيع الموجود الثابت بأعلى من سعر الشراء (ربح) :- يكون القيد المحاسبي </a:t>
            </a:r>
            <a:r>
              <a:rPr lang="ar-IQ" b="1" dirty="0" smtClean="0"/>
              <a:t>:-</a:t>
            </a:r>
          </a:p>
          <a:p>
            <a:pPr marL="0" indent="0">
              <a:buNone/>
            </a:pPr>
            <a:endParaRPr lang="en-US" dirty="0"/>
          </a:p>
          <a:p>
            <a:r>
              <a:rPr lang="ar-IQ" b="1" dirty="0"/>
              <a:t>مثال :- تم بيع الات بمبلغ 600000 دينار نقدا </a:t>
            </a:r>
            <a:r>
              <a:rPr lang="ar-IQ" b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ar-IQ" b="1" dirty="0"/>
              <a:t>600000  من ح/ الصندوق </a:t>
            </a:r>
            <a:endParaRPr lang="en-US" dirty="0"/>
          </a:p>
          <a:p>
            <a:r>
              <a:rPr lang="ar-IQ" b="1" dirty="0"/>
              <a:t>            الى ح/ مذكورين </a:t>
            </a:r>
            <a:endParaRPr lang="en-US" dirty="0"/>
          </a:p>
          <a:p>
            <a:r>
              <a:rPr lang="ar-IQ" b="1" dirty="0"/>
              <a:t>       100000 ح/ ارباح بيع الموجودات الثابتة </a:t>
            </a:r>
            <a:endParaRPr lang="en-US" dirty="0"/>
          </a:p>
          <a:p>
            <a:r>
              <a:rPr lang="ar-IQ" b="1" dirty="0"/>
              <a:t>       500000 ح / الات </a:t>
            </a:r>
            <a:endParaRPr lang="en-US" dirty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0487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5184576"/>
          </a:xfrm>
        </p:spPr>
        <p:txBody>
          <a:bodyPr>
            <a:normAutofit/>
          </a:bodyPr>
          <a:lstStyle/>
          <a:p>
            <a:r>
              <a:rPr lang="ar-IQ" b="1" dirty="0"/>
              <a:t>ج- بيع الموجودات الثابتة باقل من سعر الشراء القيد المحاسبي :-</a:t>
            </a:r>
            <a:endParaRPr lang="en-US" dirty="0"/>
          </a:p>
          <a:p>
            <a:r>
              <a:rPr lang="ar-IQ" b="1" dirty="0"/>
              <a:t>مثال/تم بيع الات بمبلغ 450000 دينار نقدا </a:t>
            </a:r>
            <a:r>
              <a:rPr lang="ar-IQ" b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ar-IQ" b="1" dirty="0"/>
              <a:t>          من ح/ مذكورين </a:t>
            </a:r>
            <a:endParaRPr lang="en-US" dirty="0"/>
          </a:p>
          <a:p>
            <a:r>
              <a:rPr lang="ar-IQ" b="1" dirty="0"/>
              <a:t>450000 ح/ الصندوق </a:t>
            </a:r>
            <a:endParaRPr lang="en-US" dirty="0"/>
          </a:p>
          <a:p>
            <a:r>
              <a:rPr lang="ar-IQ" b="1" dirty="0"/>
              <a:t>50000  ح/ خسائر بيع الموجودات الثابتة </a:t>
            </a:r>
            <a:endParaRPr lang="en-US" dirty="0"/>
          </a:p>
          <a:p>
            <a:r>
              <a:rPr lang="ar-IQ" b="1" dirty="0"/>
              <a:t>       500000    الى ح/ الات  </a:t>
            </a:r>
            <a:endParaRPr lang="en-US" dirty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2619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940966"/>
          </a:xfrm>
        </p:spPr>
        <p:txBody>
          <a:bodyPr>
            <a:normAutofit fontScale="90000"/>
          </a:bodyPr>
          <a:lstStyle/>
          <a:p>
            <a:pPr lvl="0"/>
            <a:r>
              <a:rPr lang="ar-IQ" b="1" dirty="0" smtClean="0"/>
              <a:t>استبدال الموجودات الثابتة :- هناك ثلاث حالات وهي :-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b="1" dirty="0" smtClean="0"/>
              <a:t>ا- </a:t>
            </a:r>
            <a:r>
              <a:rPr lang="ar-IQ" b="1" dirty="0"/>
              <a:t>استبدال الموجود الثابت بنفس قيمة الشراء :- اذا </a:t>
            </a:r>
            <a:r>
              <a:rPr lang="ar-IQ" b="1" dirty="0" smtClean="0"/>
              <a:t>قدر الموجود </a:t>
            </a:r>
            <a:r>
              <a:rPr lang="ar-IQ" b="1" dirty="0"/>
              <a:t>الثابت بنفس القيمة الدفترية (قيمة الموجود عند شراءه ) فسوف لن يكون </a:t>
            </a:r>
            <a:r>
              <a:rPr lang="ar-IQ" b="1" dirty="0" smtClean="0"/>
              <a:t>هناك </a:t>
            </a:r>
            <a:r>
              <a:rPr lang="ar-IQ" b="1" dirty="0"/>
              <a:t>اي ربح او خسارة </a:t>
            </a:r>
            <a:r>
              <a:rPr lang="ar-IQ" b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ar-IQ" b="1" dirty="0"/>
              <a:t>مثال / كانت لدى احدى الشركات الات باعتها بمبلغ  500000 دينار وهو نفس قيمتها عند الشراء وقد استبدلتها بالات جديدة قيمتها 800000 دينار نقدا.</a:t>
            </a:r>
            <a:endParaRPr lang="en-US" dirty="0"/>
          </a:p>
          <a:p>
            <a:r>
              <a:rPr lang="ar-IQ" b="1" dirty="0"/>
              <a:t>    800000 من ح/ الات الجديدة </a:t>
            </a:r>
            <a:endParaRPr lang="en-US" dirty="0"/>
          </a:p>
          <a:p>
            <a:r>
              <a:rPr lang="ar-IQ" b="1" dirty="0"/>
              <a:t>          الى ح/ مذكورين </a:t>
            </a:r>
            <a:endParaRPr lang="en-US" dirty="0"/>
          </a:p>
          <a:p>
            <a:r>
              <a:rPr lang="ar-IQ" b="1" dirty="0"/>
              <a:t>              500000 ح/ الات القديمة </a:t>
            </a:r>
            <a:endParaRPr lang="en-US" dirty="0"/>
          </a:p>
          <a:p>
            <a:r>
              <a:rPr lang="ar-IQ" b="1" dirty="0"/>
              <a:t>               300000  ح/ الصندوق 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9188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ar-IQ" sz="3000" b="1" dirty="0">
                <a:solidFill>
                  <a:prstClr val="black"/>
                </a:solidFill>
                <a:ea typeface="+mn-ea"/>
                <a:cs typeface="Arial"/>
              </a:rPr>
              <a:t>ب- الاستبدال باقل من القيمة الدفترية ( خسارة)</a:t>
            </a:r>
            <a:r>
              <a:rPr lang="en-US" sz="30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3000" dirty="0">
                <a:solidFill>
                  <a:prstClr val="black"/>
                </a:solidFill>
                <a:ea typeface="+mn-ea"/>
                <a:cs typeface="+mn-cs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b="1" dirty="0" smtClean="0"/>
              <a:t>مثال </a:t>
            </a:r>
            <a:r>
              <a:rPr lang="ar-IQ" b="1" dirty="0"/>
              <a:t>/ اذا قدرت الات القديمة 400000 دينار والات الجديدة 800000 دينار.</a:t>
            </a:r>
            <a:endParaRPr lang="en-US" dirty="0"/>
          </a:p>
          <a:p>
            <a:r>
              <a:rPr lang="ar-IQ" b="1" dirty="0"/>
              <a:t>من مذكورين </a:t>
            </a:r>
            <a:endParaRPr lang="en-US" dirty="0"/>
          </a:p>
          <a:p>
            <a:r>
              <a:rPr lang="ar-IQ" b="1" dirty="0"/>
              <a:t>800000 ح/ الات الجديدة </a:t>
            </a:r>
            <a:endParaRPr lang="en-US" dirty="0"/>
          </a:p>
          <a:p>
            <a:r>
              <a:rPr lang="ar-IQ" b="1" dirty="0"/>
              <a:t>100000 ح/ خسائر استبدال الموجودات الثابتة </a:t>
            </a:r>
            <a:endParaRPr lang="en-US" dirty="0"/>
          </a:p>
          <a:p>
            <a:r>
              <a:rPr lang="ar-IQ" b="1" dirty="0"/>
              <a:t>            الى مذكورين </a:t>
            </a:r>
            <a:endParaRPr lang="en-US" dirty="0"/>
          </a:p>
          <a:p>
            <a:r>
              <a:rPr lang="ar-IQ" b="1" dirty="0"/>
              <a:t>	500000 ح/ الات القديمة</a:t>
            </a:r>
            <a:endParaRPr lang="en-US" dirty="0"/>
          </a:p>
          <a:p>
            <a:r>
              <a:rPr lang="ar-IQ" b="1" dirty="0"/>
              <a:t>	400000 ح/ الصندوق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03979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ar-IQ" sz="3000" b="1" dirty="0">
                <a:solidFill>
                  <a:prstClr val="black"/>
                </a:solidFill>
                <a:ea typeface="+mn-ea"/>
                <a:cs typeface="Arial"/>
              </a:rPr>
              <a:t>ج- الاستبدال </a:t>
            </a:r>
            <a:r>
              <a:rPr lang="ar-IQ" sz="3000" b="1" dirty="0" err="1">
                <a:solidFill>
                  <a:prstClr val="black"/>
                </a:solidFill>
                <a:ea typeface="+mn-ea"/>
                <a:cs typeface="Arial"/>
              </a:rPr>
              <a:t>باعلى</a:t>
            </a:r>
            <a:r>
              <a:rPr lang="ar-IQ" sz="3000" b="1" dirty="0">
                <a:solidFill>
                  <a:prstClr val="black"/>
                </a:solidFill>
                <a:ea typeface="+mn-ea"/>
                <a:cs typeface="Arial"/>
              </a:rPr>
              <a:t> من القيمة الدفترية ( ربح )</a:t>
            </a:r>
            <a:r>
              <a:rPr lang="en-US" sz="30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3000" dirty="0">
                <a:solidFill>
                  <a:prstClr val="black"/>
                </a:solidFill>
                <a:ea typeface="+mn-ea"/>
                <a:cs typeface="+mn-cs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b="1" dirty="0" smtClean="0"/>
              <a:t>مثال </a:t>
            </a:r>
            <a:r>
              <a:rPr lang="ar-IQ" b="1" dirty="0"/>
              <a:t>/ اذا قدرت الات القديمة 600000 دينار والات الجديدة 800000 دينار .</a:t>
            </a:r>
            <a:endParaRPr lang="en-US" dirty="0"/>
          </a:p>
          <a:p>
            <a:r>
              <a:rPr lang="ar-IQ" b="1" dirty="0"/>
              <a:t>800000 من ح/ الات الجديدة </a:t>
            </a:r>
            <a:endParaRPr lang="en-US" dirty="0"/>
          </a:p>
          <a:p>
            <a:r>
              <a:rPr lang="ar-IQ" b="1" dirty="0"/>
              <a:t>        الى مذكورين </a:t>
            </a:r>
            <a:endParaRPr lang="en-US" dirty="0"/>
          </a:p>
          <a:p>
            <a:r>
              <a:rPr lang="ar-IQ" b="1" dirty="0"/>
              <a:t>      500000 ح/ الات قديمة </a:t>
            </a:r>
            <a:endParaRPr lang="en-US" dirty="0"/>
          </a:p>
          <a:p>
            <a:r>
              <a:rPr lang="ar-IQ" b="1" dirty="0"/>
              <a:t>    100000 ح/ ارباح استبدال الموجودات الثابتة </a:t>
            </a:r>
            <a:endParaRPr lang="en-US" dirty="0"/>
          </a:p>
          <a:p>
            <a:r>
              <a:rPr lang="ar-IQ" b="1" dirty="0"/>
              <a:t>	200000   ح/ الصندوق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7975120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392</Words>
  <Application>Microsoft Office PowerPoint</Application>
  <PresentationFormat>عرض على الشاشة (3:4)‏</PresentationFormat>
  <Paragraphs>59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نسق Office</vt:lpstr>
      <vt:lpstr>كلية الادارة والاقتصاد  جامعة ديالى  المادة :- مبادى المحاسبة                              المرحلة الاولى لقسم الاحصاء </vt:lpstr>
      <vt:lpstr>المحاضرة الرابعة    العمليات المالية والرأسمالية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استبدال الموجودات الثابتة :- هناك ثلاث حالات وهي :- </vt:lpstr>
      <vt:lpstr>ب- الاستبدال باقل من القيمة الدفترية ( خسارة) </vt:lpstr>
      <vt:lpstr>ج- الاستبدال باعلى من القيمة الدفترية ( ربح 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الادارة والاقتصاد  جامعة ديالى  المادة :- مبادى المحاسبة                              المرحلة الاولى لقسم الاحصاء </dc:title>
  <dc:creator>hp</dc:creator>
  <cp:lastModifiedBy>DR.Ahmed Saker 2O11</cp:lastModifiedBy>
  <cp:revision>11</cp:revision>
  <dcterms:created xsi:type="dcterms:W3CDTF">2018-12-18T06:49:02Z</dcterms:created>
  <dcterms:modified xsi:type="dcterms:W3CDTF">2019-04-06T21:32:10Z</dcterms:modified>
</cp:coreProperties>
</file>